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73" r:id="rId6"/>
    <p:sldId id="274" r:id="rId7"/>
    <p:sldId id="275" r:id="rId8"/>
    <p:sldId id="276" r:id="rId9"/>
    <p:sldId id="277" r:id="rId10"/>
    <p:sldId id="280" r:id="rId11"/>
    <p:sldId id="259" r:id="rId12"/>
    <p:sldId id="262" r:id="rId13"/>
    <p:sldId id="263" r:id="rId14"/>
    <p:sldId id="281" r:id="rId15"/>
    <p:sldId id="264" r:id="rId16"/>
    <p:sldId id="265" r:id="rId17"/>
    <p:sldId id="266" r:id="rId18"/>
    <p:sldId id="267" r:id="rId19"/>
    <p:sldId id="268" r:id="rId20"/>
    <p:sldId id="278" r:id="rId21"/>
    <p:sldId id="279" r:id="rId22"/>
    <p:sldId id="269" r:id="rId23"/>
    <p:sldId id="271" r:id="rId24"/>
  </p:sldIdLst>
  <p:sldSz cx="9144000" cy="6858000" type="screen4x3"/>
  <p:notesSz cx="6858000" cy="91440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2B40F6-1F62-43C3-85C9-D5DD75EB3868}" type="datetimeFigureOut">
              <a:rPr lang="es-PR" smtClean="0"/>
              <a:t>13/05/2014</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B40F6-1F62-43C3-85C9-D5DD75EB3868}" type="datetimeFigureOut">
              <a:rPr lang="es-PR" smtClean="0"/>
              <a:t>13/05/2014</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B40F6-1F62-43C3-85C9-D5DD75EB3868}" type="datetimeFigureOut">
              <a:rPr lang="es-PR" smtClean="0"/>
              <a:t>13/05/2014</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B40F6-1F62-43C3-85C9-D5DD75EB3868}" type="datetimeFigureOut">
              <a:rPr lang="es-PR" smtClean="0"/>
              <a:t>13/05/2014</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B40F6-1F62-43C3-85C9-D5DD75EB3868}" type="datetimeFigureOut">
              <a:rPr lang="es-PR" smtClean="0"/>
              <a:t>13/05/2014</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2B40F6-1F62-43C3-85C9-D5DD75EB3868}" type="datetimeFigureOut">
              <a:rPr lang="es-PR" smtClean="0"/>
              <a:t>13/05/2014</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B40F6-1F62-43C3-85C9-D5DD75EB3868}" type="datetimeFigureOut">
              <a:rPr lang="es-PR" smtClean="0"/>
              <a:t>13/05/2014</a:t>
            </a:fld>
            <a:endParaRPr lang="es-PR"/>
          </a:p>
        </p:txBody>
      </p:sp>
      <p:sp>
        <p:nvSpPr>
          <p:cNvPr id="8" name="Footer Placeholder 7"/>
          <p:cNvSpPr>
            <a:spLocks noGrp="1"/>
          </p:cNvSpPr>
          <p:nvPr>
            <p:ph type="ftr" sz="quarter" idx="11"/>
          </p:nvPr>
        </p:nvSpPr>
        <p:spPr/>
        <p:txBody>
          <a:bodyPr/>
          <a:lstStyle/>
          <a:p>
            <a:endParaRPr lang="es-PR"/>
          </a:p>
        </p:txBody>
      </p:sp>
      <p:sp>
        <p:nvSpPr>
          <p:cNvPr id="9" name="Slide Number Placeholder 8"/>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B40F6-1F62-43C3-85C9-D5DD75EB3868}" type="datetimeFigureOut">
              <a:rPr lang="es-PR" smtClean="0"/>
              <a:t>13/05/2014</a:t>
            </a:fld>
            <a:endParaRPr lang="es-PR"/>
          </a:p>
        </p:txBody>
      </p:sp>
      <p:sp>
        <p:nvSpPr>
          <p:cNvPr id="4" name="Footer Placeholder 3"/>
          <p:cNvSpPr>
            <a:spLocks noGrp="1"/>
          </p:cNvSpPr>
          <p:nvPr>
            <p:ph type="ftr" sz="quarter" idx="11"/>
          </p:nvPr>
        </p:nvSpPr>
        <p:spPr/>
        <p:txBody>
          <a:bodyPr/>
          <a:lstStyle/>
          <a:p>
            <a:endParaRPr lang="es-PR"/>
          </a:p>
        </p:txBody>
      </p:sp>
      <p:sp>
        <p:nvSpPr>
          <p:cNvPr id="5" name="Slide Number Placeholder 4"/>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B40F6-1F62-43C3-85C9-D5DD75EB3868}" type="datetimeFigureOut">
              <a:rPr lang="es-PR" smtClean="0"/>
              <a:t>13/05/2014</a:t>
            </a:fld>
            <a:endParaRPr lang="es-PR"/>
          </a:p>
        </p:txBody>
      </p:sp>
      <p:sp>
        <p:nvSpPr>
          <p:cNvPr id="3" name="Footer Placeholder 2"/>
          <p:cNvSpPr>
            <a:spLocks noGrp="1"/>
          </p:cNvSpPr>
          <p:nvPr>
            <p:ph type="ftr" sz="quarter" idx="11"/>
          </p:nvPr>
        </p:nvSpPr>
        <p:spPr/>
        <p:txBody>
          <a:bodyPr/>
          <a:lstStyle/>
          <a:p>
            <a:endParaRPr lang="es-PR"/>
          </a:p>
        </p:txBody>
      </p:sp>
      <p:sp>
        <p:nvSpPr>
          <p:cNvPr id="4" name="Slide Number Placeholder 3"/>
          <p:cNvSpPr>
            <a:spLocks noGrp="1"/>
          </p:cNvSpPr>
          <p:nvPr>
            <p:ph type="sldNum" sz="quarter" idx="12"/>
          </p:nvPr>
        </p:nvSpPr>
        <p:spPr/>
        <p:txBody>
          <a:bodyPr/>
          <a:lstStyle/>
          <a:p>
            <a:fld id="{39DB46F6-3851-4543-A58B-35202DE3224D}" type="slidenum">
              <a:rPr lang="es-PR" smtClean="0"/>
              <a:t>‹#›</a:t>
            </a:fld>
            <a:endParaRPr lang="es-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B40F6-1F62-43C3-85C9-D5DD75EB3868}" type="datetimeFigureOut">
              <a:rPr lang="es-PR" smtClean="0"/>
              <a:t>13/05/2014</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39DB46F6-3851-4543-A58B-35202DE3224D}" type="slidenum">
              <a:rPr lang="es-PR" smtClean="0"/>
              <a:t>‹#›</a:t>
            </a:fld>
            <a:endParaRPr lang="es-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92B40F6-1F62-43C3-85C9-D5DD75EB3868}" type="datetimeFigureOut">
              <a:rPr lang="es-PR" smtClean="0"/>
              <a:t>13/05/2014</a:t>
            </a:fld>
            <a:endParaRPr lang="es-PR"/>
          </a:p>
        </p:txBody>
      </p:sp>
      <p:sp>
        <p:nvSpPr>
          <p:cNvPr id="9" name="Slide Number Placeholder 8"/>
          <p:cNvSpPr>
            <a:spLocks noGrp="1"/>
          </p:cNvSpPr>
          <p:nvPr>
            <p:ph type="sldNum" sz="quarter" idx="11"/>
          </p:nvPr>
        </p:nvSpPr>
        <p:spPr/>
        <p:txBody>
          <a:bodyPr/>
          <a:lstStyle/>
          <a:p>
            <a:fld id="{39DB46F6-3851-4543-A58B-35202DE3224D}" type="slidenum">
              <a:rPr lang="es-PR" smtClean="0"/>
              <a:t>‹#›</a:t>
            </a:fld>
            <a:endParaRPr lang="es-PR"/>
          </a:p>
        </p:txBody>
      </p:sp>
      <p:sp>
        <p:nvSpPr>
          <p:cNvPr id="10" name="Footer Placeholder 9"/>
          <p:cNvSpPr>
            <a:spLocks noGrp="1"/>
          </p:cNvSpPr>
          <p:nvPr>
            <p:ph type="ftr" sz="quarter" idx="12"/>
          </p:nvPr>
        </p:nvSpPr>
        <p:spPr/>
        <p:txBody>
          <a:bodyPr/>
          <a:lstStyle/>
          <a:p>
            <a:endParaRPr lang="es-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9DB46F6-3851-4543-A58B-35202DE3224D}" type="slidenum">
              <a:rPr lang="es-PR" smtClean="0"/>
              <a:t>‹#›</a:t>
            </a:fld>
            <a:endParaRPr lang="es-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92B40F6-1F62-43C3-85C9-D5DD75EB3868}" type="datetimeFigureOut">
              <a:rPr lang="es-PR" smtClean="0"/>
              <a:t>13/05/2014</a:t>
            </a:fld>
            <a:endParaRPr lang="es-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543800" cy="2593975"/>
          </a:xfrm>
        </p:spPr>
        <p:txBody>
          <a:bodyPr/>
          <a:lstStyle/>
          <a:p>
            <a:r>
              <a:rPr lang="es-US" dirty="0" smtClean="0"/>
              <a:t>Reforma Energética: una mirada al Futuro</a:t>
            </a:r>
            <a:endParaRPr lang="es-PR" dirty="0"/>
          </a:p>
        </p:txBody>
      </p:sp>
      <p:sp>
        <p:nvSpPr>
          <p:cNvPr id="3" name="Subtitle 2"/>
          <p:cNvSpPr>
            <a:spLocks noGrp="1"/>
          </p:cNvSpPr>
          <p:nvPr>
            <p:ph type="subTitle" idx="1"/>
          </p:nvPr>
        </p:nvSpPr>
        <p:spPr/>
        <p:txBody>
          <a:bodyPr>
            <a:normAutofit fontScale="85000" lnSpcReduction="10000"/>
          </a:bodyPr>
          <a:lstStyle/>
          <a:p>
            <a:r>
              <a:rPr lang="es-US" dirty="0" smtClean="0"/>
              <a:t>Ing. Jesús Santa Rodríguez</a:t>
            </a:r>
          </a:p>
          <a:p>
            <a:r>
              <a:rPr lang="es-US" dirty="0" smtClean="0"/>
              <a:t>Presidente de la Comisión Especial para una Nueva Política Energética</a:t>
            </a:r>
          </a:p>
          <a:p>
            <a:r>
              <a:rPr lang="es-US" dirty="0" smtClean="0"/>
              <a:t>Cámara de Representantes de Puerto Rico</a:t>
            </a:r>
            <a:endParaRPr lang="es-PR" dirty="0"/>
          </a:p>
        </p:txBody>
      </p:sp>
    </p:spTree>
    <p:extLst>
      <p:ext uri="{BB962C8B-B14F-4D97-AF65-F5344CB8AC3E}">
        <p14:creationId xmlns:p14="http://schemas.microsoft.com/office/powerpoint/2010/main" val="575158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US" dirty="0" smtClean="0"/>
              <a:t>Composición</a:t>
            </a:r>
            <a:endParaRPr lang="es-PR" dirty="0"/>
          </a:p>
        </p:txBody>
      </p:sp>
      <p:pic>
        <p:nvPicPr>
          <p:cNvPr id="4" name="Picture 1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07335" y="1924632"/>
            <a:ext cx="5919729" cy="4151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838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Costes operacionales</a:t>
            </a:r>
            <a:endParaRPr lang="es-PR" dirty="0"/>
          </a:p>
        </p:txBody>
      </p:sp>
      <p:sp>
        <p:nvSpPr>
          <p:cNvPr id="3" name="Content Placeholder 2"/>
          <p:cNvSpPr>
            <a:spLocks noGrp="1"/>
          </p:cNvSpPr>
          <p:nvPr>
            <p:ph idx="1"/>
          </p:nvPr>
        </p:nvSpPr>
        <p:spPr/>
        <p:txBody>
          <a:bodyPr>
            <a:normAutofit fontScale="92500" lnSpcReduction="10000"/>
          </a:bodyPr>
          <a:lstStyle/>
          <a:p>
            <a:r>
              <a:rPr lang="es-US" dirty="0" smtClean="0"/>
              <a:t>Los costes operacionales de la nueva Comisión se cubrirán con una aportación anual por parte de la Autoridad de Energía Eléctrica y por tarifas que se le cobren a empresas de generación de energía.</a:t>
            </a:r>
          </a:p>
          <a:p>
            <a:r>
              <a:rPr lang="es-ES_tradnl" dirty="0" smtClean="0"/>
              <a:t>La Comisión ingresará de cualquier </a:t>
            </a:r>
            <a:r>
              <a:rPr lang="es-ES_tradnl" dirty="0"/>
              <a:t>otra persona o compañía de servicio eléctrico que </a:t>
            </a:r>
            <a:r>
              <a:rPr lang="es-ES_tradnl" dirty="0" smtClean="0"/>
              <a:t>levante </a:t>
            </a:r>
            <a:r>
              <a:rPr lang="es-ES_tradnl" dirty="0"/>
              <a:t>ingresos al generar energía </a:t>
            </a:r>
            <a:r>
              <a:rPr lang="es-ES_tradnl" dirty="0" smtClean="0"/>
              <a:t>eléctrica, </a:t>
            </a:r>
            <a:r>
              <a:rPr lang="es-US" dirty="0" smtClean="0"/>
              <a:t>sin exceder del </a:t>
            </a:r>
            <a:r>
              <a:rPr lang="es-ES_tradnl" dirty="0" smtClean="0"/>
              <a:t>punto </a:t>
            </a:r>
            <a:r>
              <a:rPr lang="es-ES_tradnl" dirty="0"/>
              <a:t>veinticinco por ciento (.25%) de su ingreso bruto anual proveniente de la prestación de dichos servicios en Puerto Rico.</a:t>
            </a:r>
            <a:r>
              <a:rPr lang="es-US" dirty="0" smtClean="0"/>
              <a:t> </a:t>
            </a:r>
          </a:p>
          <a:p>
            <a:r>
              <a:rPr lang="es-PR" dirty="0"/>
              <a:t>La Autoridad de Energía Eléctrica separará anualmente la cantidad de cinco millones ochocientos mil dólares ($5,800,000) de sus ingresos, fondos que serán transferidos a una cuenta especial establecida en el Departamento de Hacienda, para cubrir los gastos operacionales de la Comisión de </a:t>
            </a:r>
            <a:r>
              <a:rPr lang="es-PR" dirty="0" smtClean="0"/>
              <a:t>Energía.</a:t>
            </a:r>
          </a:p>
          <a:p>
            <a:pPr lvl="1"/>
            <a:r>
              <a:rPr lang="en-US" dirty="0" smtClean="0"/>
              <a:t>De </a:t>
            </a:r>
            <a:r>
              <a:rPr lang="en-US" dirty="0" err="1" smtClean="0"/>
              <a:t>esta</a:t>
            </a:r>
            <a:r>
              <a:rPr lang="en-US" dirty="0" smtClean="0"/>
              <a:t> </a:t>
            </a:r>
            <a:r>
              <a:rPr lang="en-US" dirty="0" err="1" smtClean="0"/>
              <a:t>cantidad</a:t>
            </a:r>
            <a:r>
              <a:rPr lang="en-US" dirty="0" smtClean="0"/>
              <a:t>, la </a:t>
            </a:r>
            <a:r>
              <a:rPr lang="en-US" dirty="0" err="1" smtClean="0"/>
              <a:t>Autoridad</a:t>
            </a:r>
            <a:r>
              <a:rPr lang="en-US" dirty="0" smtClean="0"/>
              <a:t> </a:t>
            </a:r>
            <a:r>
              <a:rPr lang="en-US" dirty="0" err="1" smtClean="0"/>
              <a:t>deberá</a:t>
            </a:r>
            <a:r>
              <a:rPr lang="en-US" dirty="0" smtClean="0"/>
              <a:t> </a:t>
            </a:r>
            <a:r>
              <a:rPr lang="en-US" dirty="0" err="1" smtClean="0"/>
              <a:t>transferir</a:t>
            </a:r>
            <a:r>
              <a:rPr lang="en-US" dirty="0" smtClean="0"/>
              <a:t> un 10% hasta un tope de </a:t>
            </a:r>
            <a:r>
              <a:rPr lang="en-US" dirty="0" err="1" smtClean="0"/>
              <a:t>quinientos</a:t>
            </a:r>
            <a:r>
              <a:rPr lang="en-US" dirty="0" smtClean="0"/>
              <a:t> </a:t>
            </a:r>
            <a:r>
              <a:rPr lang="en-US" dirty="0" err="1" smtClean="0"/>
              <a:t>ochenta</a:t>
            </a:r>
            <a:r>
              <a:rPr lang="en-US" dirty="0" smtClean="0"/>
              <a:t> mil </a:t>
            </a:r>
            <a:r>
              <a:rPr lang="en-US" dirty="0" err="1" smtClean="0"/>
              <a:t>dólares</a:t>
            </a:r>
            <a:r>
              <a:rPr lang="en-US" dirty="0" smtClean="0"/>
              <a:t> ($580,000)</a:t>
            </a:r>
            <a:endParaRPr lang="es-PR" dirty="0"/>
          </a:p>
        </p:txBody>
      </p:sp>
    </p:spTree>
    <p:extLst>
      <p:ext uri="{BB962C8B-B14F-4D97-AF65-F5344CB8AC3E}">
        <p14:creationId xmlns:p14="http://schemas.microsoft.com/office/powerpoint/2010/main" val="332392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Jurisdicción de la Comisión</a:t>
            </a:r>
            <a:endParaRPr lang="es-PR" dirty="0"/>
          </a:p>
        </p:txBody>
      </p:sp>
      <p:sp>
        <p:nvSpPr>
          <p:cNvPr id="3" name="Content Placeholder 2"/>
          <p:cNvSpPr>
            <a:spLocks noGrp="1"/>
          </p:cNvSpPr>
          <p:nvPr>
            <p:ph idx="1"/>
          </p:nvPr>
        </p:nvSpPr>
        <p:spPr/>
        <p:txBody>
          <a:bodyPr>
            <a:normAutofit lnSpcReduction="10000"/>
          </a:bodyPr>
          <a:lstStyle/>
          <a:p>
            <a:r>
              <a:rPr lang="es-US" dirty="0" smtClean="0"/>
              <a:t>La jurisdicción de la Comisión se concentrará en aquellos temas técnicos de energía y funcionamiento de la AEE</a:t>
            </a:r>
          </a:p>
          <a:p>
            <a:pPr lvl="1"/>
            <a:r>
              <a:rPr lang="es-US" dirty="0" smtClean="0"/>
              <a:t>Apelación de decisión de la AEE sobre la factura de luz de consumidor</a:t>
            </a:r>
          </a:p>
          <a:p>
            <a:pPr lvl="1"/>
            <a:r>
              <a:rPr lang="es-US" dirty="0" smtClean="0"/>
              <a:t>Revisión de tarifas establecidas por AEE dentro del término establecido por la ley</a:t>
            </a:r>
          </a:p>
          <a:p>
            <a:pPr lvl="1"/>
            <a:r>
              <a:rPr lang="es-US" dirty="0" smtClean="0"/>
              <a:t>Aprobación de planes de eficiencia energética preparados por la AEE</a:t>
            </a:r>
          </a:p>
          <a:p>
            <a:pPr lvl="1"/>
            <a:r>
              <a:rPr lang="es-US" dirty="0" smtClean="0"/>
              <a:t>Determinar personas o empresas con las cuales contratar servicios por la AEE</a:t>
            </a:r>
          </a:p>
          <a:p>
            <a:r>
              <a:rPr lang="es-US" dirty="0" smtClean="0"/>
              <a:t>Temas relacionados a anuncios o promociones se revisarán en el Departamento de Asuntos del Consumidor</a:t>
            </a:r>
          </a:p>
          <a:p>
            <a:r>
              <a:rPr lang="es-US" dirty="0" smtClean="0"/>
              <a:t>Otras controversias deben ser revisadas en el foro indicado o en los tribunales</a:t>
            </a:r>
          </a:p>
          <a:p>
            <a:endParaRPr lang="es-PR" dirty="0"/>
          </a:p>
        </p:txBody>
      </p:sp>
    </p:spTree>
    <p:extLst>
      <p:ext uri="{BB962C8B-B14F-4D97-AF65-F5344CB8AC3E}">
        <p14:creationId xmlns:p14="http://schemas.microsoft.com/office/powerpoint/2010/main" val="793957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CELI-Municipios</a:t>
            </a:r>
            <a:endParaRPr lang="es-PR" dirty="0"/>
          </a:p>
        </p:txBody>
      </p:sp>
      <p:sp>
        <p:nvSpPr>
          <p:cNvPr id="3" name="Content Placeholder 2"/>
          <p:cNvSpPr>
            <a:spLocks noGrp="1"/>
          </p:cNvSpPr>
          <p:nvPr>
            <p:ph idx="1"/>
          </p:nvPr>
        </p:nvSpPr>
        <p:spPr/>
        <p:txBody>
          <a:bodyPr>
            <a:normAutofit fontScale="92500" lnSpcReduction="10000"/>
          </a:bodyPr>
          <a:lstStyle/>
          <a:p>
            <a:r>
              <a:rPr lang="es-US" dirty="0" smtClean="0"/>
              <a:t>Se impone tope máximo de consumo energético para los municipios</a:t>
            </a:r>
          </a:p>
          <a:p>
            <a:pPr lvl="1"/>
            <a:r>
              <a:rPr lang="es-US" dirty="0" smtClean="0"/>
              <a:t>Se promediarán los tres años de mayor consumo desde el cambio de fórmula en el 2004 hasta el presente</a:t>
            </a:r>
          </a:p>
          <a:p>
            <a:pPr lvl="1"/>
            <a:r>
              <a:rPr lang="es-US" dirty="0" smtClean="0"/>
              <a:t>Cualquier exceso por encima del tope impuesto, será facturado por la AEE al municipio</a:t>
            </a:r>
          </a:p>
          <a:p>
            <a:r>
              <a:rPr lang="es-US" dirty="0" smtClean="0"/>
              <a:t>Los municipios se comprometen a lograr un ahorro de 5% anual (utilizando como base el promedio de tres años) en los próximos tres años, hasta alcanzar un 15%</a:t>
            </a:r>
          </a:p>
          <a:p>
            <a:pPr lvl="1"/>
            <a:r>
              <a:rPr lang="es-US" dirty="0" smtClean="0"/>
              <a:t>De lograr un exceso anual por encima de 5%, se utilizará el 40% del ahorro (no del 5%) para necesidades de materiales de ahorro energético para el municipio</a:t>
            </a:r>
          </a:p>
          <a:p>
            <a:r>
              <a:rPr lang="es-US" dirty="0" smtClean="0"/>
              <a:t>Si el municipio no cumple con la meta de 5%, se le puede acreditar un 5% adicional como meta para el próximo año</a:t>
            </a:r>
          </a:p>
          <a:p>
            <a:r>
              <a:rPr lang="es-US" dirty="0" smtClean="0"/>
              <a:t>El establecimiento de la base se revisará cada tres (3) años en la OEP, a fines de actualizar el nuevo tope</a:t>
            </a:r>
          </a:p>
          <a:p>
            <a:endParaRPr lang="es-PR" dirty="0"/>
          </a:p>
        </p:txBody>
      </p:sp>
    </p:spTree>
    <p:extLst>
      <p:ext uri="{BB962C8B-B14F-4D97-AF65-F5344CB8AC3E}">
        <p14:creationId xmlns:p14="http://schemas.microsoft.com/office/powerpoint/2010/main" val="277801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s-US" dirty="0" err="1" smtClean="0"/>
              <a:t>Celi</a:t>
            </a:r>
            <a:r>
              <a:rPr lang="es-US" dirty="0" smtClean="0"/>
              <a:t>: Flujograma</a:t>
            </a:r>
            <a:endParaRPr lang="es-PR" dirty="0"/>
          </a:p>
        </p:txBody>
      </p:sp>
      <p:pic>
        <p:nvPicPr>
          <p:cNvPr id="4"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73440" y="1828800"/>
            <a:ext cx="7603759" cy="4046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913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Consumidores</a:t>
            </a:r>
            <a:endParaRPr lang="es-PR" dirty="0"/>
          </a:p>
        </p:txBody>
      </p:sp>
      <p:sp>
        <p:nvSpPr>
          <p:cNvPr id="3" name="Content Placeholder 2"/>
          <p:cNvSpPr>
            <a:spLocks noGrp="1"/>
          </p:cNvSpPr>
          <p:nvPr>
            <p:ph idx="1"/>
          </p:nvPr>
        </p:nvSpPr>
        <p:spPr/>
        <p:txBody>
          <a:bodyPr>
            <a:normAutofit/>
          </a:bodyPr>
          <a:lstStyle/>
          <a:p>
            <a:r>
              <a:rPr lang="es-US" sz="2400" dirty="0" smtClean="0"/>
              <a:t>Factura Transparente</a:t>
            </a:r>
          </a:p>
          <a:p>
            <a:pPr lvl="1"/>
            <a:r>
              <a:rPr lang="es-US" dirty="0" smtClean="0"/>
              <a:t>Se acogió e incorporó la propuesta en la cual la factura mensual que reciben los abonados debe traer un desglose en el cual el consumidor podrá ver y analizar:</a:t>
            </a:r>
          </a:p>
          <a:p>
            <a:pPr lvl="2"/>
            <a:r>
              <a:rPr lang="es-US" sz="2000" dirty="0" smtClean="0"/>
              <a:t>Ajuste por combustible (no se podrán incluir otros cargos en esta categoría)</a:t>
            </a:r>
          </a:p>
          <a:p>
            <a:pPr lvl="2"/>
            <a:r>
              <a:rPr lang="es-US" sz="2000" dirty="0" smtClean="0"/>
              <a:t>Cambios en tarifa por concepto de bonos</a:t>
            </a:r>
          </a:p>
          <a:p>
            <a:pPr lvl="2"/>
            <a:r>
              <a:rPr lang="es-US" sz="2000" dirty="0" smtClean="0"/>
              <a:t>Cambios en los patrones de consumo energético personal</a:t>
            </a:r>
          </a:p>
          <a:p>
            <a:pPr lvl="2"/>
            <a:r>
              <a:rPr lang="es-US" sz="2000" dirty="0" smtClean="0"/>
              <a:t>Costos operacionales</a:t>
            </a:r>
          </a:p>
          <a:p>
            <a:pPr lvl="2"/>
            <a:r>
              <a:rPr lang="es-US" sz="2000" dirty="0" smtClean="0"/>
              <a:t>Hurto de luz</a:t>
            </a:r>
          </a:p>
          <a:p>
            <a:pPr lvl="2"/>
            <a:r>
              <a:rPr lang="es-US" sz="2000" dirty="0" smtClean="0"/>
              <a:t>Cuentas por cobrar</a:t>
            </a:r>
          </a:p>
          <a:p>
            <a:pPr lvl="2"/>
            <a:endParaRPr lang="es-US" sz="2000" dirty="0" smtClean="0"/>
          </a:p>
        </p:txBody>
      </p:sp>
    </p:spTree>
    <p:extLst>
      <p:ext uri="{BB962C8B-B14F-4D97-AF65-F5344CB8AC3E}">
        <p14:creationId xmlns:p14="http://schemas.microsoft.com/office/powerpoint/2010/main" val="2559049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Consumidores</a:t>
            </a:r>
            <a:endParaRPr lang="es-PR" dirty="0"/>
          </a:p>
        </p:txBody>
      </p:sp>
      <p:sp>
        <p:nvSpPr>
          <p:cNvPr id="3" name="Content Placeholder 2"/>
          <p:cNvSpPr>
            <a:spLocks noGrp="1"/>
          </p:cNvSpPr>
          <p:nvPr>
            <p:ph idx="1"/>
          </p:nvPr>
        </p:nvSpPr>
        <p:spPr/>
        <p:txBody>
          <a:bodyPr>
            <a:normAutofit/>
          </a:bodyPr>
          <a:lstStyle/>
          <a:p>
            <a:r>
              <a:rPr lang="es-US" dirty="0" smtClean="0"/>
              <a:t>Plan de Alivio Energético </a:t>
            </a:r>
          </a:p>
          <a:p>
            <a:pPr lvl="1"/>
            <a:r>
              <a:rPr lang="es-US" dirty="0" smtClean="0"/>
              <a:t>Plan de Alivio </a:t>
            </a:r>
            <a:r>
              <a:rPr lang="es-US" dirty="0"/>
              <a:t>E</a:t>
            </a:r>
            <a:r>
              <a:rPr lang="es-US" dirty="0" smtClean="0"/>
              <a:t>nergético a corto plazo se debe presentar a partir de sesenta (60) días luego de la aprobación de los reglamentos de la Comisión.</a:t>
            </a:r>
          </a:p>
          <a:p>
            <a:pPr lvl="1"/>
            <a:r>
              <a:rPr lang="es-PR" dirty="0" smtClean="0"/>
              <a:t>La </a:t>
            </a:r>
            <a:r>
              <a:rPr lang="es-PR" dirty="0"/>
              <a:t>Comisión, en colaboración con la Oficina Estatal de Política Pública </a:t>
            </a:r>
            <a:r>
              <a:rPr lang="es-PR" dirty="0" smtClean="0"/>
              <a:t>Energética, </a:t>
            </a:r>
            <a:r>
              <a:rPr lang="es-PR" dirty="0"/>
              <a:t>y la Oficina Independiente de Protección al </a:t>
            </a:r>
            <a:r>
              <a:rPr lang="es-PR" dirty="0" smtClean="0"/>
              <a:t>Consumidor, </a:t>
            </a:r>
            <a:r>
              <a:rPr lang="es-PR" dirty="0"/>
              <a:t>y los comentarios de personas y organizaciones </a:t>
            </a:r>
            <a:r>
              <a:rPr lang="es-PR" dirty="0" smtClean="0"/>
              <a:t>interesadas, </a:t>
            </a:r>
            <a:r>
              <a:rPr lang="es-PR" dirty="0"/>
              <a:t>revisará, aprobará y, según fuere aplicable, modificará dichos planes para asegurar el cabal cumplimiento con la política pública energética del País y con las disposiciones de esta Ley. </a:t>
            </a:r>
            <a:endParaRPr lang="es-PR" dirty="0" smtClean="0"/>
          </a:p>
          <a:p>
            <a:pPr lvl="1"/>
            <a:r>
              <a:rPr lang="es-PR" dirty="0" smtClean="0"/>
              <a:t>La </a:t>
            </a:r>
            <a:r>
              <a:rPr lang="es-PR" dirty="0"/>
              <a:t>Comisión deberá supervisar y fiscalizar el cumplimiento con </a:t>
            </a:r>
            <a:r>
              <a:rPr lang="es-PR" dirty="0" smtClean="0"/>
              <a:t>el Plan Integrado de Recursos en el corto plazo.</a:t>
            </a:r>
            <a:endParaRPr lang="es-US" dirty="0" smtClean="0"/>
          </a:p>
          <a:p>
            <a:pPr lvl="1"/>
            <a:endParaRPr lang="es-PR" dirty="0"/>
          </a:p>
        </p:txBody>
      </p:sp>
    </p:spTree>
    <p:extLst>
      <p:ext uri="{BB962C8B-B14F-4D97-AF65-F5344CB8AC3E}">
        <p14:creationId xmlns:p14="http://schemas.microsoft.com/office/powerpoint/2010/main" val="2986944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Consumidores</a:t>
            </a:r>
            <a:endParaRPr lang="es-PR" dirty="0"/>
          </a:p>
        </p:txBody>
      </p:sp>
      <p:sp>
        <p:nvSpPr>
          <p:cNvPr id="3" name="Content Placeholder 2"/>
          <p:cNvSpPr>
            <a:spLocks noGrp="1"/>
          </p:cNvSpPr>
          <p:nvPr>
            <p:ph idx="1"/>
          </p:nvPr>
        </p:nvSpPr>
        <p:spPr>
          <a:xfrm>
            <a:off x="457200" y="1447800"/>
            <a:ext cx="7620000" cy="4953000"/>
          </a:xfrm>
        </p:spPr>
        <p:txBody>
          <a:bodyPr>
            <a:normAutofit fontScale="92500" lnSpcReduction="10000"/>
          </a:bodyPr>
          <a:lstStyle/>
          <a:p>
            <a:r>
              <a:rPr lang="es-US" dirty="0" smtClean="0"/>
              <a:t>Plan Integrado de Recursos (PIR)</a:t>
            </a:r>
          </a:p>
          <a:p>
            <a:pPr lvl="1"/>
            <a:r>
              <a:rPr lang="es-US" dirty="0" smtClean="0"/>
              <a:t>Plan de alivio energético de largo plazo</a:t>
            </a:r>
          </a:p>
          <a:p>
            <a:pPr lvl="1"/>
            <a:r>
              <a:rPr lang="es-PR" dirty="0"/>
              <a:t>La Autoridad deberá someter su primer PIR a la Comisión dentro de un período de dos (2) años contados a partir del 1 de julio de </a:t>
            </a:r>
            <a:r>
              <a:rPr lang="es-PR" dirty="0" smtClean="0"/>
              <a:t>2014 </a:t>
            </a:r>
            <a:endParaRPr lang="es-US" dirty="0" smtClean="0"/>
          </a:p>
          <a:p>
            <a:pPr lvl="1"/>
            <a:r>
              <a:rPr lang="es-PR" dirty="0"/>
              <a:t>La Comisión, en colaboración con la Oficina Estatal de Política Pública Energética, y la Oficina Independiente de Protección al Consumidor, y los comentarios de personas y organizaciones interesadas, revisará, aprobará y, según fuere aplicable, modificará dichos planes para asegurar el cabal cumplimiento con la política pública energética del País y con las disposiciones de esta </a:t>
            </a:r>
            <a:r>
              <a:rPr lang="es-PR" dirty="0" smtClean="0"/>
              <a:t>Ley</a:t>
            </a:r>
            <a:endParaRPr lang="es-PR" dirty="0"/>
          </a:p>
          <a:p>
            <a:pPr lvl="1"/>
            <a:r>
              <a:rPr lang="es-PR" dirty="0"/>
              <a:t>Cada tres (3) años, la Comisión deberá realizar nuevamente un proceso de revisión y, según fuere aplicable, modificación de dichos planes, y emitir y publicar en su portal de Internet un informe detallando </a:t>
            </a:r>
            <a:r>
              <a:rPr lang="es-PR" dirty="0" smtClean="0"/>
              <a:t>con </a:t>
            </a:r>
            <a:r>
              <a:rPr lang="es-PR" dirty="0"/>
              <a:t>los planes integrados de recursos y las modificaciones que se le hayan hecho a los mismos luego del proceso de </a:t>
            </a:r>
            <a:r>
              <a:rPr lang="es-PR" dirty="0" smtClean="0"/>
              <a:t>revisión </a:t>
            </a:r>
          </a:p>
          <a:p>
            <a:pPr lvl="1"/>
            <a:r>
              <a:rPr lang="en-US" dirty="0" err="1" smtClean="0"/>
              <a:t>Cualquier</a:t>
            </a:r>
            <a:r>
              <a:rPr lang="en-US" dirty="0" smtClean="0"/>
              <a:t> </a:t>
            </a:r>
            <a:r>
              <a:rPr lang="en-US" dirty="0" err="1" smtClean="0"/>
              <a:t>enmienda</a:t>
            </a:r>
            <a:r>
              <a:rPr lang="en-US" dirty="0" smtClean="0"/>
              <a:t> al Plan, </a:t>
            </a:r>
            <a:r>
              <a:rPr lang="en-US" b="1" dirty="0" err="1" smtClean="0"/>
              <a:t>deberá</a:t>
            </a:r>
            <a:r>
              <a:rPr lang="en-US" dirty="0" smtClean="0"/>
              <a:t> </a:t>
            </a:r>
            <a:r>
              <a:rPr lang="en-US" dirty="0" err="1" smtClean="0"/>
              <a:t>ser</a:t>
            </a:r>
            <a:r>
              <a:rPr lang="en-US" dirty="0" smtClean="0"/>
              <a:t> </a:t>
            </a:r>
            <a:r>
              <a:rPr lang="en-US" dirty="0" err="1" smtClean="0"/>
              <a:t>aceptada</a:t>
            </a:r>
            <a:r>
              <a:rPr lang="en-US" dirty="0" smtClean="0"/>
              <a:t> </a:t>
            </a:r>
            <a:r>
              <a:rPr lang="en-US" dirty="0" err="1" smtClean="0"/>
              <a:t>por</a:t>
            </a:r>
            <a:r>
              <a:rPr lang="en-US" dirty="0" smtClean="0"/>
              <a:t> la </a:t>
            </a:r>
            <a:r>
              <a:rPr lang="en-US" dirty="0" err="1" smtClean="0"/>
              <a:t>Comisión</a:t>
            </a:r>
            <a:endParaRPr lang="es-US" dirty="0" smtClean="0"/>
          </a:p>
          <a:p>
            <a:pPr lvl="1"/>
            <a:endParaRPr lang="es-PR" dirty="0"/>
          </a:p>
        </p:txBody>
      </p:sp>
    </p:spTree>
    <p:extLst>
      <p:ext uri="{BB962C8B-B14F-4D97-AF65-F5344CB8AC3E}">
        <p14:creationId xmlns:p14="http://schemas.microsoft.com/office/powerpoint/2010/main" val="3427650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Plan de Mitigación</a:t>
            </a:r>
            <a:endParaRPr lang="es-PR" dirty="0"/>
          </a:p>
        </p:txBody>
      </p:sp>
      <p:sp>
        <p:nvSpPr>
          <p:cNvPr id="3" name="Content Placeholder 2"/>
          <p:cNvSpPr>
            <a:spLocks noGrp="1"/>
          </p:cNvSpPr>
          <p:nvPr>
            <p:ph idx="1"/>
          </p:nvPr>
        </p:nvSpPr>
        <p:spPr>
          <a:xfrm>
            <a:off x="457200" y="1371600"/>
            <a:ext cx="7620000" cy="5029200"/>
          </a:xfrm>
        </p:spPr>
        <p:txBody>
          <a:bodyPr>
            <a:normAutofit/>
          </a:bodyPr>
          <a:lstStyle/>
          <a:p>
            <a:r>
              <a:rPr lang="es-US" dirty="0"/>
              <a:t>La Comisión deberá emitir una orden estableciendo la tarifa inicial de la Autoridad, con el formato de la nueva factura </a:t>
            </a:r>
            <a:r>
              <a:rPr lang="es-US" dirty="0" smtClean="0"/>
              <a:t>transparente.</a:t>
            </a:r>
          </a:p>
          <a:p>
            <a:r>
              <a:rPr lang="es-US" dirty="0" smtClean="0"/>
              <a:t>La </a:t>
            </a:r>
            <a:r>
              <a:rPr lang="es-US" dirty="0"/>
              <a:t>Comisión, en el proceso de revisión de tarifas inicial, deberá aprobar un plan de mitigación, según estime necesario, para asegurar que los costos de la Autoridad, tales como el hurto de luz, las cuentas por cobrar y la ineficiencia del sistema eléctrico que la Comisión estime que no se atemperan a los parámetros de la industria, se reduzcan para alcanzar dichos parámetros en un periodo no mayor de tres (3) años. </a:t>
            </a:r>
            <a:endParaRPr lang="es-US" dirty="0" smtClean="0"/>
          </a:p>
          <a:p>
            <a:r>
              <a:rPr lang="es-US" dirty="0" smtClean="0"/>
              <a:t>La </a:t>
            </a:r>
            <a:r>
              <a:rPr lang="es-US" dirty="0"/>
              <a:t>Comisión revisará y publicará periódicamente el cumplimiento de la Autoridad con el plan de mitigación y que publica el progreso del plan de mitigación en el portal de Internet de la Comisión. </a:t>
            </a:r>
            <a:endParaRPr lang="es-PR" dirty="0"/>
          </a:p>
          <a:p>
            <a:endParaRPr lang="es-PR" dirty="0"/>
          </a:p>
        </p:txBody>
      </p:sp>
    </p:spTree>
    <p:extLst>
      <p:ext uri="{BB962C8B-B14F-4D97-AF65-F5344CB8AC3E}">
        <p14:creationId xmlns:p14="http://schemas.microsoft.com/office/powerpoint/2010/main" val="1500896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Cláusula de Extensión</a:t>
            </a:r>
            <a:endParaRPr lang="es-PR" dirty="0"/>
          </a:p>
        </p:txBody>
      </p:sp>
      <p:sp>
        <p:nvSpPr>
          <p:cNvPr id="3" name="Content Placeholder 2"/>
          <p:cNvSpPr>
            <a:spLocks noGrp="1"/>
          </p:cNvSpPr>
          <p:nvPr>
            <p:ph idx="1"/>
          </p:nvPr>
        </p:nvSpPr>
        <p:spPr/>
        <p:txBody>
          <a:bodyPr/>
          <a:lstStyle/>
          <a:p>
            <a:r>
              <a:rPr lang="es-PR" dirty="0"/>
              <a:t>En el ejercicio de sus funciones reguladoras y conocimiento técnico en materia energética, la Comisión podrá extender el período de tres (3) años requerido por esta Ley para que un sesenta por ciento (60%) de la energía eléctrica generada en Puerto Rico a base de combustibles fósiles sea producida de forma altamente eficiente por un término no mayor de un (1) año siempre y cuando la Comisión determine que:</a:t>
            </a:r>
          </a:p>
          <a:p>
            <a:pPr lvl="1"/>
            <a:r>
              <a:rPr lang="es-PR" dirty="0" smtClean="0"/>
              <a:t>Es </a:t>
            </a:r>
            <a:r>
              <a:rPr lang="es-PR" dirty="0"/>
              <a:t>necesario para la implementación cabal del Plan de ALIVIO </a:t>
            </a:r>
            <a:r>
              <a:rPr lang="es-PR" dirty="0" smtClean="0"/>
              <a:t>Energético</a:t>
            </a:r>
            <a:endParaRPr lang="es-PR" dirty="0"/>
          </a:p>
          <a:p>
            <a:pPr lvl="1"/>
            <a:r>
              <a:rPr lang="es-PR" dirty="0"/>
              <a:t>E</a:t>
            </a:r>
            <a:r>
              <a:rPr lang="es-PR" dirty="0" smtClean="0"/>
              <a:t>l </a:t>
            </a:r>
            <a:r>
              <a:rPr lang="es-PR" dirty="0"/>
              <a:t>Plan de ALIVIO Energético está en una etapa avanzada de su implementación. </a:t>
            </a:r>
            <a:endParaRPr lang="es-PR" dirty="0" smtClean="0"/>
          </a:p>
          <a:p>
            <a:r>
              <a:rPr lang="es-US" dirty="0" smtClean="0"/>
              <a:t>No es prorrogable a más del año adicional concedido.</a:t>
            </a:r>
            <a:endParaRPr lang="es-PR" dirty="0"/>
          </a:p>
          <a:p>
            <a:endParaRPr lang="es-PR" dirty="0"/>
          </a:p>
        </p:txBody>
      </p:sp>
    </p:spTree>
    <p:extLst>
      <p:ext uri="{BB962C8B-B14F-4D97-AF65-F5344CB8AC3E}">
        <p14:creationId xmlns:p14="http://schemas.microsoft.com/office/powerpoint/2010/main" val="185021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Nueva Política Energética</a:t>
            </a:r>
            <a:endParaRPr lang="es-PR" dirty="0"/>
          </a:p>
        </p:txBody>
      </p:sp>
      <p:sp>
        <p:nvSpPr>
          <p:cNvPr id="3" name="Content Placeholder 2"/>
          <p:cNvSpPr>
            <a:spLocks noGrp="1"/>
          </p:cNvSpPr>
          <p:nvPr>
            <p:ph idx="1"/>
          </p:nvPr>
        </p:nvSpPr>
        <p:spPr>
          <a:xfrm>
            <a:off x="457200" y="1600200"/>
            <a:ext cx="7924800" cy="4800600"/>
          </a:xfrm>
        </p:spPr>
        <p:txBody>
          <a:bodyPr/>
          <a:lstStyle/>
          <a:p>
            <a:r>
              <a:rPr lang="es-US" dirty="0" smtClean="0"/>
              <a:t>La Reforma envía un mandato contundente acerca de la nueva política energética que tendrá el País para su desarrollo</a:t>
            </a:r>
          </a:p>
          <a:p>
            <a:pPr lvl="1"/>
            <a:r>
              <a:rPr lang="es-PR" dirty="0"/>
              <a:t>La energía generada, transmitida y distribuida en Puerto Rico debe tener un costo asequible, </a:t>
            </a:r>
            <a:r>
              <a:rPr lang="es-PR" dirty="0" smtClean="0"/>
              <a:t>justo, razonable </a:t>
            </a:r>
            <a:r>
              <a:rPr lang="es-PR" dirty="0"/>
              <a:t>y no discriminatorio para todos los </a:t>
            </a:r>
            <a:r>
              <a:rPr lang="es-PR" dirty="0" smtClean="0"/>
              <a:t>consumidores</a:t>
            </a:r>
          </a:p>
          <a:p>
            <a:pPr lvl="1"/>
            <a:r>
              <a:rPr lang="es-PR" dirty="0" smtClean="0"/>
              <a:t>Se asegurará la disponibilidad de abastos energéticos</a:t>
            </a:r>
          </a:p>
          <a:p>
            <a:pPr lvl="1"/>
            <a:r>
              <a:rPr lang="es-PR" dirty="0" smtClean="0"/>
              <a:t>La política pública se establecerá a través de un proceso </a:t>
            </a:r>
            <a:r>
              <a:rPr lang="es-PR" dirty="0"/>
              <a:t>continuo de planificación, consulta, ejecución, evaluación y mejoramiento en todos los asuntos </a:t>
            </a:r>
            <a:r>
              <a:rPr lang="es-PR" dirty="0" smtClean="0"/>
              <a:t>energéticos</a:t>
            </a:r>
          </a:p>
          <a:p>
            <a:pPr lvl="1"/>
            <a:r>
              <a:rPr lang="es-US" dirty="0" smtClean="0"/>
              <a:t>Reducción de la dependencia del petróleo</a:t>
            </a:r>
          </a:p>
          <a:p>
            <a:pPr lvl="1"/>
            <a:r>
              <a:rPr lang="es-US" dirty="0" smtClean="0"/>
              <a:t>Mantenimiento de infraestructura </a:t>
            </a:r>
          </a:p>
          <a:p>
            <a:pPr lvl="1"/>
            <a:r>
              <a:rPr lang="es-US" dirty="0" smtClean="0"/>
              <a:t>Compra de energía a precios de mercado razonables</a:t>
            </a:r>
          </a:p>
          <a:p>
            <a:pPr lvl="1"/>
            <a:r>
              <a:rPr lang="es-US" dirty="0" smtClean="0"/>
              <a:t>Existirá un ente independiente regulador con amplios poderes</a:t>
            </a:r>
            <a:endParaRPr lang="es-PR" dirty="0"/>
          </a:p>
        </p:txBody>
      </p:sp>
    </p:spTree>
    <p:extLst>
      <p:ext uri="{BB962C8B-B14F-4D97-AF65-F5344CB8AC3E}">
        <p14:creationId xmlns:p14="http://schemas.microsoft.com/office/powerpoint/2010/main" val="3719269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US" sz="4400" dirty="0"/>
              <a:t>Energía </a:t>
            </a:r>
            <a:r>
              <a:rPr lang="es-US" sz="4400" dirty="0" smtClean="0"/>
              <a:t>fósil altamente eficiente</a:t>
            </a:r>
            <a:endParaRPr lang="es-PR" sz="4400" dirty="0"/>
          </a:p>
        </p:txBody>
      </p:sp>
      <p:sp>
        <p:nvSpPr>
          <p:cNvPr id="6" name="Content Placeholder 2"/>
          <p:cNvSpPr>
            <a:spLocks noGrp="1"/>
          </p:cNvSpPr>
          <p:nvPr>
            <p:ph idx="1"/>
          </p:nvPr>
        </p:nvSpPr>
        <p:spPr>
          <a:xfrm>
            <a:off x="457200" y="2057400"/>
            <a:ext cx="7620000" cy="3581400"/>
          </a:xfrm>
        </p:spPr>
        <p:txBody>
          <a:bodyPr/>
          <a:lstStyle/>
          <a:p>
            <a:r>
              <a:rPr lang="es-US" sz="2800" dirty="0" smtClean="0"/>
              <a:t>Generación Altamente Eficiente: </a:t>
            </a:r>
          </a:p>
          <a:p>
            <a:pPr lvl="1"/>
            <a:r>
              <a:rPr lang="es-US" sz="2400" dirty="0" smtClean="0"/>
              <a:t>La Autoridad deberá, en un período que no exceda tres (3) años contados a partir del 1 de julio de 2014, asegurarse de que la energía eléctrica generada en Puerto Rico a base de combustibles fósiles (gas, carbón, petróleo y otros) sea generada en un mínimo de 60% de forma altamente eficiente, según el término sea definido por la Comisión.</a:t>
            </a:r>
            <a:endParaRPr lang="es-PR" sz="2400" dirty="0"/>
          </a:p>
        </p:txBody>
      </p:sp>
    </p:spTree>
    <p:extLst>
      <p:ext uri="{BB962C8B-B14F-4D97-AF65-F5344CB8AC3E}">
        <p14:creationId xmlns:p14="http://schemas.microsoft.com/office/powerpoint/2010/main" val="300497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US" sz="4400" dirty="0"/>
              <a:t>Energía </a:t>
            </a:r>
            <a:r>
              <a:rPr lang="es-US" sz="4400" dirty="0" smtClean="0"/>
              <a:t>fósil altamente eficiente</a:t>
            </a:r>
            <a:endParaRPr lang="es-PR" sz="4400" dirty="0"/>
          </a:p>
        </p:txBody>
      </p:sp>
      <p:sp>
        <p:nvSpPr>
          <p:cNvPr id="5" name="Content Placeholder 2"/>
          <p:cNvSpPr>
            <a:spLocks noGrp="1"/>
          </p:cNvSpPr>
          <p:nvPr>
            <p:ph idx="1"/>
          </p:nvPr>
        </p:nvSpPr>
        <p:spPr/>
        <p:txBody>
          <a:bodyPr>
            <a:normAutofit/>
          </a:bodyPr>
          <a:lstStyle/>
          <a:p>
            <a:r>
              <a:rPr lang="es-US" sz="2600" dirty="0"/>
              <a:t>Generación Altamente Eficiente: </a:t>
            </a:r>
          </a:p>
          <a:p>
            <a:pPr lvl="1"/>
            <a:r>
              <a:rPr lang="es-US" sz="2200" dirty="0" smtClean="0"/>
              <a:t>El término “altamente eficiente” deberá incluir como factores esenciales la eficiencia térmica de la planta o instalación eléctrica por el tipo de combustible utilizado, costo de combustible, tecnología y cualquier otro parámetro de la industria que garantice la eficiencia en la generación de energía. </a:t>
            </a:r>
          </a:p>
          <a:p>
            <a:pPr lvl="1"/>
            <a:r>
              <a:rPr lang="es-US" sz="2200" dirty="0" smtClean="0"/>
              <a:t>El porciento requerido incluye la energía generada por combustibles fósiles vendida a la Autoridad bajo los contratos de compra y venta de energía suscritos a la fecha de la aprobación de esta Ley.</a:t>
            </a:r>
            <a:endParaRPr lang="es-PR" sz="2200" dirty="0"/>
          </a:p>
        </p:txBody>
      </p:sp>
    </p:spTree>
    <p:extLst>
      <p:ext uri="{BB962C8B-B14F-4D97-AF65-F5344CB8AC3E}">
        <p14:creationId xmlns:p14="http://schemas.microsoft.com/office/powerpoint/2010/main" val="1436906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Cláusula de Productividad</a:t>
            </a:r>
            <a:endParaRPr lang="es-PR" dirty="0"/>
          </a:p>
        </p:txBody>
      </p:sp>
      <p:sp>
        <p:nvSpPr>
          <p:cNvPr id="3" name="Content Placeholder 2"/>
          <p:cNvSpPr>
            <a:spLocks noGrp="1"/>
          </p:cNvSpPr>
          <p:nvPr>
            <p:ph idx="1"/>
          </p:nvPr>
        </p:nvSpPr>
        <p:spPr/>
        <p:txBody>
          <a:bodyPr>
            <a:normAutofit/>
          </a:bodyPr>
          <a:lstStyle/>
          <a:p>
            <a:pPr hangingPunct="0"/>
            <a:r>
              <a:rPr lang="es-PR" u="sng" dirty="0"/>
              <a:t>Artículo 6.41.-Revisión Periódica</a:t>
            </a:r>
            <a:endParaRPr lang="es-PR" dirty="0"/>
          </a:p>
          <a:p>
            <a:pPr lvl="1"/>
            <a:r>
              <a:rPr lang="es-PR" dirty="0" smtClean="0"/>
              <a:t>Se </a:t>
            </a:r>
            <a:r>
              <a:rPr lang="es-PR" dirty="0"/>
              <a:t>dispone que periódicamente pero no más tarde del octavo (8</a:t>
            </a:r>
            <a:r>
              <a:rPr lang="es-PR" baseline="30000" dirty="0"/>
              <a:t>vo</a:t>
            </a:r>
            <a:r>
              <a:rPr lang="es-PR" dirty="0"/>
              <a:t>) año de operación de la </a:t>
            </a:r>
            <a:r>
              <a:rPr lang="es-PR" dirty="0" smtClean="0"/>
              <a:t>Comisión, </a:t>
            </a:r>
            <a:r>
              <a:rPr lang="es-PR" dirty="0"/>
              <a:t>la Asamblea Legislativa, a través de las comisiones con jurisdicción en cada cuerpo </a:t>
            </a:r>
            <a:r>
              <a:rPr lang="es-PR" dirty="0" smtClean="0"/>
              <a:t>parlamentario, evaluará </a:t>
            </a:r>
            <a:r>
              <a:rPr lang="es-PR" dirty="0"/>
              <a:t>todos los aspectos relacionados con el funcionamiento de </a:t>
            </a:r>
            <a:r>
              <a:rPr lang="es-PR" dirty="0" smtClean="0"/>
              <a:t>la </a:t>
            </a:r>
            <a:r>
              <a:rPr lang="es-PR" dirty="0"/>
              <a:t>Comisión, la OEPPE y la OIPC, incluyendo el cumplimiento de estas con la política pública establecida por virtud de esta </a:t>
            </a:r>
            <a:r>
              <a:rPr lang="es-PR" dirty="0" smtClean="0"/>
              <a:t>Ley, presentará </a:t>
            </a:r>
            <a:r>
              <a:rPr lang="es-PR" dirty="0"/>
              <a:t>sus recomendaciones en torno a la necesidad y conveniencia de dichas entidades. </a:t>
            </a:r>
            <a:endParaRPr lang="es-PR" dirty="0" smtClean="0"/>
          </a:p>
          <a:p>
            <a:pPr lvl="1"/>
            <a:r>
              <a:rPr lang="es-PR" dirty="0" smtClean="0"/>
              <a:t>Podrá </a:t>
            </a:r>
            <a:r>
              <a:rPr lang="es-PR" dirty="0"/>
              <a:t>considerar además la posibilidad de integrar sus operaciones con otra u otras instituciones públicas que por disposición de ley reglamentan actividades o industrias como las telecomunicaciones, u otros servicios públicos.</a:t>
            </a:r>
          </a:p>
        </p:txBody>
      </p:sp>
    </p:spTree>
    <p:extLst>
      <p:ext uri="{BB962C8B-B14F-4D97-AF65-F5344CB8AC3E}">
        <p14:creationId xmlns:p14="http://schemas.microsoft.com/office/powerpoint/2010/main" val="3377389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Conclusiones</a:t>
            </a:r>
            <a:endParaRPr lang="es-PR" dirty="0"/>
          </a:p>
        </p:txBody>
      </p:sp>
      <p:sp>
        <p:nvSpPr>
          <p:cNvPr id="3" name="Content Placeholder 2"/>
          <p:cNvSpPr>
            <a:spLocks noGrp="1"/>
          </p:cNvSpPr>
          <p:nvPr>
            <p:ph idx="1"/>
          </p:nvPr>
        </p:nvSpPr>
        <p:spPr/>
        <p:txBody>
          <a:bodyPr/>
          <a:lstStyle/>
          <a:p>
            <a:r>
              <a:rPr lang="en-US" dirty="0" smtClean="0"/>
              <a:t>El </a:t>
            </a:r>
            <a:r>
              <a:rPr lang="en-US" dirty="0" err="1" smtClean="0"/>
              <a:t>eje</a:t>
            </a:r>
            <a:r>
              <a:rPr lang="en-US" dirty="0" smtClean="0"/>
              <a:t> fundamental de la </a:t>
            </a:r>
            <a:r>
              <a:rPr lang="en-US" dirty="0" err="1" smtClean="0"/>
              <a:t>Reforma</a:t>
            </a:r>
            <a:r>
              <a:rPr lang="en-US" dirty="0" smtClean="0"/>
              <a:t> </a:t>
            </a:r>
            <a:r>
              <a:rPr lang="en-US" dirty="0" err="1" smtClean="0"/>
              <a:t>Energética</a:t>
            </a:r>
            <a:r>
              <a:rPr lang="en-US" dirty="0" smtClean="0"/>
              <a:t> </a:t>
            </a:r>
            <a:r>
              <a:rPr lang="en-US" dirty="0" err="1" smtClean="0"/>
              <a:t>es</a:t>
            </a:r>
            <a:r>
              <a:rPr lang="en-US" dirty="0" smtClean="0"/>
              <a:t> </a:t>
            </a:r>
            <a:r>
              <a:rPr lang="en-US" dirty="0" err="1" smtClean="0"/>
              <a:t>que</a:t>
            </a:r>
            <a:r>
              <a:rPr lang="en-US" dirty="0" smtClean="0"/>
              <a:t> Puerto Rico se </a:t>
            </a:r>
            <a:r>
              <a:rPr lang="en-US" dirty="0" err="1" smtClean="0"/>
              <a:t>convierta</a:t>
            </a:r>
            <a:r>
              <a:rPr lang="en-US" dirty="0" smtClean="0"/>
              <a:t> en un País </a:t>
            </a:r>
            <a:r>
              <a:rPr lang="en-US" dirty="0" err="1" smtClean="0"/>
              <a:t>productor</a:t>
            </a:r>
            <a:r>
              <a:rPr lang="en-US" dirty="0" smtClean="0"/>
              <a:t> de </a:t>
            </a:r>
            <a:r>
              <a:rPr lang="en-US" dirty="0" err="1" smtClean="0"/>
              <a:t>energía</a:t>
            </a:r>
            <a:r>
              <a:rPr lang="en-US" dirty="0" smtClean="0"/>
              <a:t> </a:t>
            </a:r>
            <a:r>
              <a:rPr lang="en-US" dirty="0" err="1" smtClean="0"/>
              <a:t>altamente</a:t>
            </a:r>
            <a:r>
              <a:rPr lang="en-US" dirty="0" smtClean="0"/>
              <a:t> </a:t>
            </a:r>
            <a:r>
              <a:rPr lang="en-US" dirty="0" err="1" smtClean="0"/>
              <a:t>eficiente</a:t>
            </a:r>
            <a:r>
              <a:rPr lang="en-US" dirty="0" smtClean="0"/>
              <a:t>.</a:t>
            </a:r>
          </a:p>
          <a:p>
            <a:pPr lvl="1"/>
            <a:r>
              <a:rPr lang="en-US" dirty="0" smtClean="0"/>
              <a:t>Fuentes de </a:t>
            </a:r>
            <a:r>
              <a:rPr lang="en-US" dirty="0" err="1" smtClean="0"/>
              <a:t>energía</a:t>
            </a:r>
            <a:r>
              <a:rPr lang="en-US" dirty="0" smtClean="0"/>
              <a:t> </a:t>
            </a:r>
            <a:r>
              <a:rPr lang="en-US" dirty="0" err="1" smtClean="0"/>
              <a:t>renovable</a:t>
            </a:r>
            <a:endParaRPr lang="en-US" dirty="0" smtClean="0"/>
          </a:p>
          <a:p>
            <a:pPr lvl="1"/>
            <a:r>
              <a:rPr lang="en-US" dirty="0" smtClean="0"/>
              <a:t>Gas natural</a:t>
            </a:r>
          </a:p>
          <a:p>
            <a:pPr lvl="1"/>
            <a:r>
              <a:rPr lang="en-US" dirty="0" err="1" smtClean="0"/>
              <a:t>Disminución</a:t>
            </a:r>
            <a:r>
              <a:rPr lang="en-US" dirty="0" smtClean="0"/>
              <a:t> de la </a:t>
            </a:r>
            <a:r>
              <a:rPr lang="en-US" dirty="0" err="1" smtClean="0"/>
              <a:t>dependencia</a:t>
            </a:r>
            <a:r>
              <a:rPr lang="en-US" dirty="0" smtClean="0"/>
              <a:t> del </a:t>
            </a:r>
            <a:r>
              <a:rPr lang="en-US" dirty="0" err="1" smtClean="0"/>
              <a:t>petróleo</a:t>
            </a:r>
            <a:endParaRPr lang="en-US" dirty="0" smtClean="0"/>
          </a:p>
          <a:p>
            <a:r>
              <a:rPr lang="en-US" dirty="0" smtClean="0"/>
              <a:t>Nuevo </a:t>
            </a:r>
            <a:r>
              <a:rPr lang="en-US" dirty="0" err="1" smtClean="0"/>
              <a:t>mandato</a:t>
            </a:r>
            <a:r>
              <a:rPr lang="en-US" dirty="0" smtClean="0"/>
              <a:t> </a:t>
            </a:r>
            <a:r>
              <a:rPr lang="en-US" dirty="0" err="1" smtClean="0"/>
              <a:t>contundente</a:t>
            </a:r>
            <a:r>
              <a:rPr lang="en-US" dirty="0" smtClean="0"/>
              <a:t> y </a:t>
            </a:r>
            <a:r>
              <a:rPr lang="en-US" dirty="0" err="1" smtClean="0"/>
              <a:t>específico</a:t>
            </a:r>
            <a:r>
              <a:rPr lang="en-US" dirty="0" smtClean="0"/>
              <a:t> </a:t>
            </a:r>
            <a:r>
              <a:rPr lang="en-US" dirty="0" err="1" smtClean="0"/>
              <a:t>para</a:t>
            </a:r>
            <a:r>
              <a:rPr lang="en-US" dirty="0" smtClean="0"/>
              <a:t> la </a:t>
            </a:r>
            <a:r>
              <a:rPr lang="en-US" dirty="0" err="1" smtClean="0"/>
              <a:t>adopción</a:t>
            </a:r>
            <a:r>
              <a:rPr lang="en-US" dirty="0" smtClean="0"/>
              <a:t> de </a:t>
            </a:r>
            <a:r>
              <a:rPr lang="en-US" dirty="0" err="1" smtClean="0"/>
              <a:t>una</a:t>
            </a:r>
            <a:r>
              <a:rPr lang="en-US" dirty="0" smtClean="0"/>
              <a:t> </a:t>
            </a:r>
            <a:r>
              <a:rPr lang="en-US" dirty="0" err="1" smtClean="0"/>
              <a:t>nueva</a:t>
            </a:r>
            <a:r>
              <a:rPr lang="en-US" dirty="0" smtClean="0"/>
              <a:t> </a:t>
            </a:r>
            <a:r>
              <a:rPr lang="en-US" dirty="0" err="1" smtClean="0"/>
              <a:t>política</a:t>
            </a:r>
            <a:r>
              <a:rPr lang="en-US" dirty="0" smtClean="0"/>
              <a:t> </a:t>
            </a:r>
            <a:r>
              <a:rPr lang="en-US" dirty="0" err="1" smtClean="0"/>
              <a:t>energética</a:t>
            </a:r>
            <a:r>
              <a:rPr lang="en-US" dirty="0" smtClean="0"/>
              <a:t> de País.</a:t>
            </a:r>
          </a:p>
          <a:p>
            <a:r>
              <a:rPr lang="en-US" dirty="0" err="1" smtClean="0"/>
              <a:t>Ente</a:t>
            </a:r>
            <a:r>
              <a:rPr lang="en-US" dirty="0" smtClean="0"/>
              <a:t> </a:t>
            </a:r>
            <a:r>
              <a:rPr lang="en-US" dirty="0" err="1" smtClean="0"/>
              <a:t>regulador</a:t>
            </a:r>
            <a:r>
              <a:rPr lang="en-US" dirty="0" smtClean="0"/>
              <a:t> </a:t>
            </a:r>
            <a:r>
              <a:rPr lang="en-US" dirty="0" err="1" smtClean="0"/>
              <a:t>robusto</a:t>
            </a:r>
            <a:r>
              <a:rPr lang="en-US" dirty="0" smtClean="0"/>
              <a:t> </a:t>
            </a:r>
            <a:r>
              <a:rPr lang="en-US" dirty="0" err="1" smtClean="0"/>
              <a:t>para</a:t>
            </a:r>
            <a:r>
              <a:rPr lang="en-US" dirty="0" smtClean="0"/>
              <a:t> </a:t>
            </a:r>
            <a:r>
              <a:rPr lang="en-US" dirty="0" err="1" smtClean="0"/>
              <a:t>asegurarse</a:t>
            </a:r>
            <a:r>
              <a:rPr lang="en-US" dirty="0" smtClean="0"/>
              <a:t> </a:t>
            </a:r>
            <a:r>
              <a:rPr lang="en-US" dirty="0" err="1" smtClean="0"/>
              <a:t>que</a:t>
            </a:r>
            <a:r>
              <a:rPr lang="en-US" dirty="0" smtClean="0"/>
              <a:t> la AEE </a:t>
            </a:r>
            <a:r>
              <a:rPr lang="en-US" dirty="0" err="1" smtClean="0"/>
              <a:t>cumpla</a:t>
            </a:r>
            <a:r>
              <a:rPr lang="en-US" dirty="0" smtClean="0"/>
              <a:t> con los </a:t>
            </a:r>
            <a:r>
              <a:rPr lang="en-US" dirty="0" err="1" smtClean="0"/>
              <a:t>mandatos</a:t>
            </a:r>
            <a:r>
              <a:rPr lang="en-US" dirty="0"/>
              <a:t> </a:t>
            </a:r>
            <a:r>
              <a:rPr lang="en-US" dirty="0" err="1" smtClean="0"/>
              <a:t>establecidos</a:t>
            </a:r>
            <a:r>
              <a:rPr lang="en-US" dirty="0" smtClean="0"/>
              <a:t> en la Ley.</a:t>
            </a:r>
          </a:p>
          <a:p>
            <a:r>
              <a:rPr lang="en-US" dirty="0" err="1" smtClean="0"/>
              <a:t>Lograr</a:t>
            </a:r>
            <a:r>
              <a:rPr lang="en-US" dirty="0" smtClean="0"/>
              <a:t> </a:t>
            </a:r>
            <a:r>
              <a:rPr lang="en-US" dirty="0" err="1" smtClean="0"/>
              <a:t>eficiencias</a:t>
            </a:r>
            <a:r>
              <a:rPr lang="en-US" dirty="0" smtClean="0"/>
              <a:t> </a:t>
            </a:r>
            <a:r>
              <a:rPr lang="en-US" dirty="0" err="1" smtClean="0"/>
              <a:t>dirigidas</a:t>
            </a:r>
            <a:r>
              <a:rPr lang="en-US" dirty="0" smtClean="0"/>
              <a:t> a la </a:t>
            </a:r>
            <a:r>
              <a:rPr lang="en-US" dirty="0" err="1" smtClean="0"/>
              <a:t>disminución</a:t>
            </a:r>
            <a:r>
              <a:rPr lang="en-US" dirty="0" smtClean="0"/>
              <a:t> de la </a:t>
            </a:r>
            <a:r>
              <a:rPr lang="en-US" dirty="0" err="1" smtClean="0"/>
              <a:t>factura</a:t>
            </a:r>
            <a:r>
              <a:rPr lang="en-US" dirty="0" smtClean="0"/>
              <a:t> de </a:t>
            </a:r>
            <a:r>
              <a:rPr lang="en-US" dirty="0" err="1" smtClean="0"/>
              <a:t>luz</a:t>
            </a:r>
            <a:r>
              <a:rPr lang="en-US" dirty="0" smtClean="0"/>
              <a:t> de </a:t>
            </a:r>
            <a:r>
              <a:rPr lang="en-US" dirty="0" err="1" smtClean="0"/>
              <a:t>ciudadanos</a:t>
            </a:r>
            <a:r>
              <a:rPr lang="en-US" dirty="0" smtClean="0"/>
              <a:t> e </a:t>
            </a:r>
            <a:r>
              <a:rPr lang="en-US" dirty="0" err="1" smtClean="0"/>
              <a:t>industrias</a:t>
            </a:r>
            <a:r>
              <a:rPr lang="en-US" dirty="0" smtClean="0"/>
              <a:t>.</a:t>
            </a:r>
          </a:p>
          <a:p>
            <a:endParaRPr lang="en-US" dirty="0" smtClean="0"/>
          </a:p>
          <a:p>
            <a:pPr lvl="1"/>
            <a:endParaRPr lang="en-US" dirty="0" smtClean="0"/>
          </a:p>
          <a:p>
            <a:endParaRPr lang="es-PR" dirty="0"/>
          </a:p>
        </p:txBody>
      </p:sp>
    </p:spTree>
    <p:extLst>
      <p:ext uri="{BB962C8B-B14F-4D97-AF65-F5344CB8AC3E}">
        <p14:creationId xmlns:p14="http://schemas.microsoft.com/office/powerpoint/2010/main" val="3106160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r>
              <a:rPr lang="es-US" dirty="0" smtClean="0"/>
              <a:t>Energía: Dominio Público</a:t>
            </a:r>
            <a:endParaRPr lang="es-PR" dirty="0"/>
          </a:p>
        </p:txBody>
      </p:sp>
      <p:sp>
        <p:nvSpPr>
          <p:cNvPr id="3" name="Content Placeholder 2"/>
          <p:cNvSpPr>
            <a:spLocks noGrp="1"/>
          </p:cNvSpPr>
          <p:nvPr>
            <p:ph idx="1"/>
          </p:nvPr>
        </p:nvSpPr>
        <p:spPr>
          <a:xfrm>
            <a:off x="457200" y="1371600"/>
            <a:ext cx="7620000" cy="5029200"/>
          </a:xfrm>
        </p:spPr>
        <p:txBody>
          <a:bodyPr>
            <a:normAutofit/>
          </a:bodyPr>
          <a:lstStyle/>
          <a:p>
            <a:r>
              <a:rPr lang="es-US" dirty="0" smtClean="0"/>
              <a:t>Como parte de la política pública energética para el S. XXI, se enmienda todo lenguaje que pueda provocar duda acerca del alcance del dominio público sobre la energía en Puerto Rico.</a:t>
            </a:r>
          </a:p>
          <a:p>
            <a:r>
              <a:rPr lang="es-US" dirty="0" smtClean="0"/>
              <a:t>Se enmendó el lenguaje para que lea que la </a:t>
            </a:r>
            <a:r>
              <a:rPr lang="es-US" i="1" dirty="0" smtClean="0"/>
              <a:t>(AEE)</a:t>
            </a:r>
            <a:r>
              <a:rPr lang="es-US" dirty="0" smtClean="0"/>
              <a:t> sea quien ejerza las funciones relacionadas con el tema energético, evitando el uso de lenguaje corporativo ajeno al sector público</a:t>
            </a:r>
          </a:p>
          <a:p>
            <a:r>
              <a:rPr lang="es-US" dirty="0" smtClean="0"/>
              <a:t>No se encontró evidencia contundente que demostrara la hipótesis de mercados energéticos competitivos o la reducción de precios a través de la desregulación o la privatización de la energía</a:t>
            </a:r>
          </a:p>
          <a:p>
            <a:r>
              <a:rPr lang="es-US" dirty="0" smtClean="0"/>
              <a:t>Se encontró evidencia suficiente para demostrar que la AEE ha pasado por manejos ineficientes, por lo cual concluimos que un monopolio natural no debe autorregularse así mismo</a:t>
            </a:r>
            <a:endParaRPr lang="es-PR" dirty="0"/>
          </a:p>
        </p:txBody>
      </p:sp>
    </p:spTree>
    <p:extLst>
      <p:ext uri="{BB962C8B-B14F-4D97-AF65-F5344CB8AC3E}">
        <p14:creationId xmlns:p14="http://schemas.microsoft.com/office/powerpoint/2010/main" val="825478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s-US" sz="2400" dirty="0"/>
              <a:t>El monopolio es una </a:t>
            </a:r>
            <a:r>
              <a:rPr lang="es-PR" sz="2400" dirty="0"/>
              <a:t>concesión otorgada por el Estado a una empresa para que esta aproveche con carácter exclusivo alguna industria o </a:t>
            </a:r>
            <a:r>
              <a:rPr lang="es-PR" sz="2400" dirty="0" smtClean="0"/>
              <a:t>comercio</a:t>
            </a:r>
            <a:endParaRPr lang="es-PR" sz="2400" dirty="0"/>
          </a:p>
          <a:p>
            <a:r>
              <a:rPr lang="es-US" sz="2400" dirty="0"/>
              <a:t>El monopolio natural es un caso particular en el cual la empresa monopolística puede brindar el servicio </a:t>
            </a:r>
            <a:r>
              <a:rPr lang="es-US" sz="2400" dirty="0" smtClean="0"/>
              <a:t>o generar </a:t>
            </a:r>
            <a:r>
              <a:rPr lang="es-US" sz="2400" dirty="0"/>
              <a:t>toda la producción necesaria  a un costo menor que si hubiese muchas empresas compitiendo</a:t>
            </a:r>
          </a:p>
          <a:p>
            <a:pPr lvl="1"/>
            <a:r>
              <a:rPr lang="es-US" sz="2400" dirty="0"/>
              <a:t>En mercados pequeños, pocas empresas compitiendo pueden desembocar en carteles que fijen precios en los que se maximicen ganancias</a:t>
            </a:r>
          </a:p>
          <a:p>
            <a:pPr lvl="1"/>
            <a:r>
              <a:rPr lang="es-US" sz="2400" dirty="0"/>
              <a:t>Las empresas privadas operan bajo el principio de maximización de </a:t>
            </a:r>
            <a:r>
              <a:rPr lang="es-US" sz="2400" dirty="0" smtClean="0"/>
              <a:t>ganancias</a:t>
            </a:r>
            <a:endParaRPr lang="es-US" sz="2400" dirty="0"/>
          </a:p>
          <a:p>
            <a:pPr lvl="2"/>
            <a:r>
              <a:rPr lang="es-US" dirty="0" smtClean="0"/>
              <a:t>		</a:t>
            </a:r>
            <a:endParaRPr lang="es-US" dirty="0"/>
          </a:p>
        </p:txBody>
      </p:sp>
      <p:sp>
        <p:nvSpPr>
          <p:cNvPr id="4" name="Title 1"/>
          <p:cNvSpPr>
            <a:spLocks noGrp="1"/>
          </p:cNvSpPr>
          <p:nvPr>
            <p:ph type="title"/>
          </p:nvPr>
        </p:nvSpPr>
        <p:spPr/>
        <p:txBody>
          <a:bodyPr/>
          <a:lstStyle/>
          <a:p>
            <a:r>
              <a:rPr lang="es-US" dirty="0" smtClean="0"/>
              <a:t>Energía: ¿Monopolio Natural?</a:t>
            </a:r>
            <a:endParaRPr lang="es-PR" dirty="0"/>
          </a:p>
        </p:txBody>
      </p:sp>
    </p:spTree>
    <p:extLst>
      <p:ext uri="{BB962C8B-B14F-4D97-AF65-F5344CB8AC3E}">
        <p14:creationId xmlns:p14="http://schemas.microsoft.com/office/powerpoint/2010/main" val="267518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a:t>Regulación o Desregulación</a:t>
            </a:r>
            <a:endParaRPr lang="es-PR" dirty="0"/>
          </a:p>
        </p:txBody>
      </p:sp>
      <p:sp>
        <p:nvSpPr>
          <p:cNvPr id="3" name="Content Placeholder 2"/>
          <p:cNvSpPr>
            <a:spLocks noGrp="1"/>
          </p:cNvSpPr>
          <p:nvPr>
            <p:ph idx="1"/>
          </p:nvPr>
        </p:nvSpPr>
        <p:spPr>
          <a:xfrm>
            <a:off x="457200" y="1524000"/>
            <a:ext cx="7543800" cy="4724400"/>
          </a:xfrm>
        </p:spPr>
        <p:txBody>
          <a:bodyPr>
            <a:noAutofit/>
          </a:bodyPr>
          <a:lstStyle/>
          <a:p>
            <a:r>
              <a:rPr lang="es-US" sz="2400" dirty="0"/>
              <a:t>Dentro de la teoría de los mercados eficientes, la vertiente tradicional expresa que para que exista un óptimo funcionamiento de las fuerzas del mercado, el gobierno no debe intervenir y deben ser desregulados</a:t>
            </a:r>
          </a:p>
          <a:p>
            <a:pPr lvl="1"/>
            <a:r>
              <a:rPr lang="es-US" sz="2400" dirty="0"/>
              <a:t>La intervención de gobierno en la economía solo genera distorsiones que redundan en ineficiencias y mayores niveles de inflación </a:t>
            </a:r>
            <a:endParaRPr lang="es-PR" sz="2400" dirty="0"/>
          </a:p>
          <a:p>
            <a:pPr lvl="1"/>
            <a:r>
              <a:rPr lang="es-US" sz="2400" dirty="0" smtClean="0"/>
              <a:t>Existe evidencia suficiente que demuestra que en mercados desregulados existen distorsiones e ineficiencias</a:t>
            </a:r>
            <a:endParaRPr lang="es-US" sz="2400" dirty="0"/>
          </a:p>
          <a:p>
            <a:pPr lvl="1"/>
            <a:r>
              <a:rPr lang="es-US" sz="2400" dirty="0"/>
              <a:t>La crisis financiera de 2008 ha sido el ejemplo más reciente y contundente de la desregulación económica y financiera</a:t>
            </a:r>
          </a:p>
          <a:p>
            <a:pPr lvl="5"/>
            <a:endParaRPr lang="es-PR" sz="2400" dirty="0"/>
          </a:p>
        </p:txBody>
      </p:sp>
    </p:spTree>
    <p:extLst>
      <p:ext uri="{BB962C8B-B14F-4D97-AF65-F5344CB8AC3E}">
        <p14:creationId xmlns:p14="http://schemas.microsoft.com/office/powerpoint/2010/main" val="178479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a:t>Regulación o Desregulación</a:t>
            </a:r>
            <a:endParaRPr lang="es-PR" dirty="0"/>
          </a:p>
        </p:txBody>
      </p:sp>
      <p:sp>
        <p:nvSpPr>
          <p:cNvPr id="3" name="Content Placeholder 2"/>
          <p:cNvSpPr>
            <a:spLocks noGrp="1"/>
          </p:cNvSpPr>
          <p:nvPr>
            <p:ph idx="1"/>
          </p:nvPr>
        </p:nvSpPr>
        <p:spPr/>
        <p:txBody>
          <a:bodyPr>
            <a:normAutofit fontScale="92500" lnSpcReduction="10000"/>
          </a:bodyPr>
          <a:lstStyle/>
          <a:p>
            <a:r>
              <a:rPr lang="es-US" sz="2400" dirty="0"/>
              <a:t>La mayor parte de los conceptos relacionados a la regulación del mercado son de herencia keynesiana y de políticas públicas puestas en práctica por gobiernos  de tendencia social-liberal y </a:t>
            </a:r>
            <a:r>
              <a:rPr lang="es-US" sz="2400" dirty="0" smtClean="0"/>
              <a:t>socialdemócrata</a:t>
            </a:r>
            <a:endParaRPr lang="es-US" sz="2400" dirty="0"/>
          </a:p>
          <a:p>
            <a:pPr lvl="1"/>
            <a:r>
              <a:rPr lang="es-US" sz="2400" dirty="0"/>
              <a:t>El mercado es más eficiente que el estado para crear bienes, asignar recursos y distribuir riqueza, siempre y cuando se regule a través de leyes y reglamentos para que los sectores más poderosos del sistema no se aprovechen de la falta de reglas para desplazar a los competidores más </a:t>
            </a:r>
            <a:r>
              <a:rPr lang="es-US" sz="2400" dirty="0" smtClean="0"/>
              <a:t>pequeños</a:t>
            </a:r>
            <a:endParaRPr lang="es-US" sz="2400" dirty="0"/>
          </a:p>
          <a:p>
            <a:pPr lvl="1"/>
            <a:r>
              <a:rPr lang="es-US" sz="2400" dirty="0"/>
              <a:t>La regulación seria de los mercados han permitido procesos prolongados de concertación social donde todos los actores económicos ganan, al haber mejor distribución de la </a:t>
            </a:r>
            <a:r>
              <a:rPr lang="es-US" sz="2400" dirty="0" smtClean="0"/>
              <a:t>riqueza</a:t>
            </a:r>
            <a:endParaRPr lang="es-US" dirty="0"/>
          </a:p>
        </p:txBody>
      </p:sp>
    </p:spTree>
    <p:extLst>
      <p:ext uri="{BB962C8B-B14F-4D97-AF65-F5344CB8AC3E}">
        <p14:creationId xmlns:p14="http://schemas.microsoft.com/office/powerpoint/2010/main" val="427327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smtClean="0"/>
              <a:t>	</a:t>
            </a:r>
            <a:endParaRPr lang="es-PR" dirty="0"/>
          </a:p>
        </p:txBody>
      </p:sp>
      <p:sp>
        <p:nvSpPr>
          <p:cNvPr id="4" name="Title 1"/>
          <p:cNvSpPr txBox="1">
            <a:spLocks/>
          </p:cNvSpPr>
          <p:nvPr/>
        </p:nvSpPr>
        <p:spPr>
          <a:xfrm>
            <a:off x="457200" y="274638"/>
            <a:ext cx="8001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US" sz="3600" smtClean="0"/>
              <a:t>Energía: ¿Monopolio Público Desregulado?</a:t>
            </a:r>
            <a:endParaRPr lang="es-PR" sz="3600" dirty="0"/>
          </a:p>
        </p:txBody>
      </p:sp>
      <p:sp>
        <p:nvSpPr>
          <p:cNvPr id="5" name="Content Placeholder 2"/>
          <p:cNvSpPr>
            <a:spLocks noGrp="1"/>
          </p:cNvSpPr>
          <p:nvPr>
            <p:ph idx="1"/>
          </p:nvPr>
        </p:nvSpPr>
        <p:spPr/>
        <p:txBody>
          <a:bodyPr>
            <a:normAutofit lnSpcReduction="10000"/>
          </a:bodyPr>
          <a:lstStyle/>
          <a:p>
            <a:r>
              <a:rPr lang="es-US" dirty="0" smtClean="0"/>
              <a:t>En Puerto Rico, la energía lleva décadas organizado como modelo de monopolio público bajo la Administración de la Autoridad de Energía Eléctrica.</a:t>
            </a:r>
          </a:p>
          <a:p>
            <a:r>
              <a:rPr lang="es-US" dirty="0" smtClean="0"/>
              <a:t>El mercado energético en Puerto Rico cuenta con la participación privada en la generación de energía:</a:t>
            </a:r>
          </a:p>
          <a:p>
            <a:pPr lvl="1"/>
            <a:r>
              <a:rPr lang="es-US" dirty="0" smtClean="0"/>
              <a:t>AES: quema de carbón</a:t>
            </a:r>
          </a:p>
          <a:p>
            <a:pPr lvl="1"/>
            <a:r>
              <a:rPr lang="es-US" dirty="0" err="1" smtClean="0"/>
              <a:t>Ecoeléctrica</a:t>
            </a:r>
            <a:r>
              <a:rPr lang="es-US" dirty="0" smtClean="0"/>
              <a:t>: quema de gas natural</a:t>
            </a:r>
          </a:p>
          <a:p>
            <a:r>
              <a:rPr lang="es-US" dirty="0" smtClean="0"/>
              <a:t>La AEE compra la energía de estas empresas y se la suple a sus abonados.</a:t>
            </a:r>
          </a:p>
          <a:p>
            <a:r>
              <a:rPr lang="es-US" dirty="0" smtClean="0"/>
              <a:t>La AEE participa como único comprador de la energía (monopsonio) a la vez que es el único vendedor de energía (monopolio).</a:t>
            </a:r>
          </a:p>
          <a:p>
            <a:r>
              <a:rPr lang="es-US" dirty="0" smtClean="0"/>
              <a:t>Los precios a los que se debe vender la energía se deciden por la AEE sin contar con el insumo de los consumidores.</a:t>
            </a:r>
          </a:p>
          <a:p>
            <a:endParaRPr lang="es-PR" dirty="0"/>
          </a:p>
        </p:txBody>
      </p:sp>
    </p:spTree>
    <p:extLst>
      <p:ext uri="{BB962C8B-B14F-4D97-AF65-F5344CB8AC3E}">
        <p14:creationId xmlns:p14="http://schemas.microsoft.com/office/powerpoint/2010/main" val="289919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001000" cy="1143000"/>
          </a:xfrm>
        </p:spPr>
        <p:txBody>
          <a:bodyPr/>
          <a:lstStyle/>
          <a:p>
            <a:r>
              <a:rPr lang="es-US" sz="3600" dirty="0" smtClean="0"/>
              <a:t>Energía: ¿Monopolio Público Desregulado?</a:t>
            </a:r>
            <a:endParaRPr lang="es-PR" sz="3600" dirty="0"/>
          </a:p>
        </p:txBody>
      </p:sp>
      <p:sp>
        <p:nvSpPr>
          <p:cNvPr id="5" name="Content Placeholder 2"/>
          <p:cNvSpPr>
            <a:spLocks noGrp="1"/>
          </p:cNvSpPr>
          <p:nvPr>
            <p:ph idx="1"/>
          </p:nvPr>
        </p:nvSpPr>
        <p:spPr/>
        <p:txBody>
          <a:bodyPr>
            <a:normAutofit/>
          </a:bodyPr>
          <a:lstStyle/>
          <a:p>
            <a:r>
              <a:rPr lang="es-US" dirty="0" smtClean="0"/>
              <a:t>Por definición, los monopolios tienen mayor poder que los consumidores a la hora de fijar precios que maximicen las ganancias.</a:t>
            </a:r>
          </a:p>
          <a:p>
            <a:r>
              <a:rPr lang="es-US" dirty="0" smtClean="0"/>
              <a:t>No se ha encontrado evidencia de que la energía en cualquier parte del mundo se organice como mercado competitivo.</a:t>
            </a:r>
          </a:p>
          <a:p>
            <a:r>
              <a:rPr lang="es-US" dirty="0" smtClean="0"/>
              <a:t>Si la energía se organiza como monopolio u oligopolio en manos privadas o p</a:t>
            </a:r>
            <a:r>
              <a:rPr lang="es-PR" dirty="0" err="1" smtClean="0"/>
              <a:t>úblicas</a:t>
            </a:r>
            <a:r>
              <a:rPr lang="es-PR" dirty="0" smtClean="0"/>
              <a:t>, se puede entrar en una espiral de precios hacia arriba, hasta que se cumpla con los costos de producción de energía y la maximización de ganancias.</a:t>
            </a:r>
          </a:p>
          <a:p>
            <a:r>
              <a:rPr lang="es-US" dirty="0" smtClean="0"/>
              <a:t>La AEE debe seguir siendo el eje de la política energética del País, pero necesita (al igual que todo monopolio) ser regulado por un ente externo que asegure la transparencia de los procesos.</a:t>
            </a:r>
            <a:endParaRPr lang="es-PR" dirty="0" smtClean="0"/>
          </a:p>
          <a:p>
            <a:endParaRPr lang="es-US" dirty="0" smtClean="0"/>
          </a:p>
        </p:txBody>
      </p:sp>
    </p:spTree>
    <p:extLst>
      <p:ext uri="{BB962C8B-B14F-4D97-AF65-F5344CB8AC3E}">
        <p14:creationId xmlns:p14="http://schemas.microsoft.com/office/powerpoint/2010/main" val="349604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US" dirty="0" smtClean="0"/>
              <a:t>Deber fiduciario</a:t>
            </a:r>
            <a:endParaRPr lang="es-PR" dirty="0"/>
          </a:p>
        </p:txBody>
      </p:sp>
      <p:sp>
        <p:nvSpPr>
          <p:cNvPr id="5" name="Content Placeholder 2"/>
          <p:cNvSpPr>
            <a:spLocks noGrp="1"/>
          </p:cNvSpPr>
          <p:nvPr>
            <p:ph idx="1"/>
          </p:nvPr>
        </p:nvSpPr>
        <p:spPr/>
        <p:txBody>
          <a:bodyPr/>
          <a:lstStyle/>
          <a:p>
            <a:r>
              <a:rPr lang="es-US" dirty="0" smtClean="0"/>
              <a:t>La AEE tiene su propia junta de gobierno, la cual ha demostrado tener un deber fiduciario con la propia institución.</a:t>
            </a:r>
          </a:p>
          <a:p>
            <a:pPr lvl="1"/>
            <a:r>
              <a:rPr lang="es-US" dirty="0" smtClean="0"/>
              <a:t>No se debe concebir como una crítica</a:t>
            </a:r>
          </a:p>
          <a:p>
            <a:pPr lvl="1"/>
            <a:r>
              <a:rPr lang="es-US" dirty="0" smtClean="0"/>
              <a:t>La Junta de Gobierno de la AEE se creó con el propósito de salvaguardar la institución y vigilar por su mejor interés</a:t>
            </a:r>
          </a:p>
          <a:p>
            <a:r>
              <a:rPr lang="es-US" dirty="0" smtClean="0"/>
              <a:t>Por esta razón se favorece la creación de una Comisión externa, y su deber de fiducia sea el interés general del País y de los consumidores.</a:t>
            </a:r>
          </a:p>
          <a:p>
            <a:r>
              <a:rPr lang="es-US" dirty="0" smtClean="0"/>
              <a:t>En el siglo XXI, la energía no debe ser concebida como un tema limitado a una corporación (pública o privada), sino como un tema de interés general.</a:t>
            </a:r>
          </a:p>
          <a:p>
            <a:pPr lvl="1"/>
            <a:endParaRPr lang="es-PR" dirty="0"/>
          </a:p>
        </p:txBody>
      </p:sp>
    </p:spTree>
    <p:extLst>
      <p:ext uri="{BB962C8B-B14F-4D97-AF65-F5344CB8AC3E}">
        <p14:creationId xmlns:p14="http://schemas.microsoft.com/office/powerpoint/2010/main" val="1515829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408</TotalTime>
  <Words>2338</Words>
  <Application>Microsoft Office PowerPoint</Application>
  <PresentationFormat>On-screen Show (4:3)</PresentationFormat>
  <Paragraphs>126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Reforma Energética: una mirada al Futuro</vt:lpstr>
      <vt:lpstr>Nueva Política Energética</vt:lpstr>
      <vt:lpstr>Energía: Dominio Público</vt:lpstr>
      <vt:lpstr>Energía: ¿Monopolio Natural?</vt:lpstr>
      <vt:lpstr>Regulación o Desregulación</vt:lpstr>
      <vt:lpstr>Regulación o Desregulación</vt:lpstr>
      <vt:lpstr> </vt:lpstr>
      <vt:lpstr>Energía: ¿Monopolio Público Desregulado?</vt:lpstr>
      <vt:lpstr>Deber fiduciario</vt:lpstr>
      <vt:lpstr>Composición</vt:lpstr>
      <vt:lpstr>Costes operacionales</vt:lpstr>
      <vt:lpstr>Jurisdicción de la Comisión</vt:lpstr>
      <vt:lpstr>CELI-Municipios</vt:lpstr>
      <vt:lpstr>Celi: Flujograma</vt:lpstr>
      <vt:lpstr>Consumidores</vt:lpstr>
      <vt:lpstr>Consumidores</vt:lpstr>
      <vt:lpstr>Consumidores</vt:lpstr>
      <vt:lpstr>Plan de Mitigación</vt:lpstr>
      <vt:lpstr>Cláusula de Extensión</vt:lpstr>
      <vt:lpstr>Energía fósil altamente eficiente</vt:lpstr>
      <vt:lpstr>Energía fósil altamente eficiente</vt:lpstr>
      <vt:lpstr>Cláusula de Productividad</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Energética: Una mirada al futuro</dc:title>
  <dc:creator>Heriberto</dc:creator>
  <cp:lastModifiedBy>Heriberto</cp:lastModifiedBy>
  <cp:revision>35</cp:revision>
  <dcterms:created xsi:type="dcterms:W3CDTF">2014-05-07T18:06:07Z</dcterms:created>
  <dcterms:modified xsi:type="dcterms:W3CDTF">2014-05-13T15:28:39Z</dcterms:modified>
</cp:coreProperties>
</file>